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</p:sldMasterIdLst>
  <p:notesMasterIdLst>
    <p:notesMasterId r:id="rId16"/>
  </p:notesMasterIdLst>
  <p:sldIdLst>
    <p:sldId id="263" r:id="rId4"/>
    <p:sldId id="264" r:id="rId5"/>
    <p:sldId id="265" r:id="rId6"/>
    <p:sldId id="266" r:id="rId7"/>
    <p:sldId id="563" r:id="rId8"/>
    <p:sldId id="268" r:id="rId9"/>
    <p:sldId id="564" r:id="rId10"/>
    <p:sldId id="565" r:id="rId11"/>
    <p:sldId id="270" r:id="rId12"/>
    <p:sldId id="271" r:id="rId13"/>
    <p:sldId id="566" r:id="rId14"/>
    <p:sldId id="267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B6F7FB7-24E1-4F75-B46E-C7BAB877C3B4}">
          <p14:sldIdLst>
            <p14:sldId id="263"/>
            <p14:sldId id="264"/>
            <p14:sldId id="265"/>
            <p14:sldId id="266"/>
            <p14:sldId id="563"/>
            <p14:sldId id="268"/>
            <p14:sldId id="564"/>
            <p14:sldId id="565"/>
            <p14:sldId id="270"/>
            <p14:sldId id="271"/>
            <p14:sldId id="5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04" autoAdjust="0"/>
  </p:normalViewPr>
  <p:slideViewPr>
    <p:cSldViewPr showGuides="1">
      <p:cViewPr varScale="1">
        <p:scale>
          <a:sx n="108" d="100"/>
          <a:sy n="108" d="100"/>
        </p:scale>
        <p:origin x="20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8932B-F923-4694-9AD7-2C846724EB43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4A73D-056F-4A3C-B3E7-B62E984C3E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97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67211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9"/>
            <a:ext cx="6842125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" y="1956998"/>
            <a:ext cx="3098773" cy="21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48" y="5733476"/>
            <a:ext cx="1526568" cy="1079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7DC112-7FE1-4949-997D-1BCC7F8E4CCE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9" y="600016"/>
            <a:ext cx="2574022" cy="18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Scuola di Specializzazione in MEDICINA NUCLEARE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63888" y="3861048"/>
            <a:ext cx="5256212" cy="425450"/>
          </a:xfrm>
        </p:spPr>
        <p:txBody>
          <a:bodyPr/>
          <a:lstStyle/>
          <a:p>
            <a:r>
              <a:rPr lang="it-IT" dirty="0"/>
              <a:t>Direttrice: Prof. </a:t>
            </a:r>
            <a:r>
              <a:rPr lang="it-IT" dirty="0" err="1"/>
              <a:t>ssa</a:t>
            </a:r>
            <a:r>
              <a:rPr lang="it-IT" dirty="0"/>
              <a:t> Valentina Ambrosini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576712" y="4311776"/>
            <a:ext cx="5329237" cy="791418"/>
          </a:xfrm>
        </p:spPr>
        <p:txBody>
          <a:bodyPr/>
          <a:lstStyle/>
          <a:p>
            <a:r>
              <a:rPr lang="it-IT" dirty="0"/>
              <a:t>Dipartimento di Scienze Mediche e Chirurgiche</a:t>
            </a: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DDD2F7-44B0-4BE4-9B72-0C213DE7DF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926" y="681838"/>
            <a:ext cx="5616624" cy="1080120"/>
          </a:xfrm>
        </p:spPr>
        <p:txBody>
          <a:bodyPr/>
          <a:lstStyle/>
          <a:p>
            <a:pPr lvl="1"/>
            <a:r>
              <a:rPr lang="it-IT" sz="2400" dirty="0"/>
              <a:t>tasso occupazionale specializzati: alto </a:t>
            </a:r>
          </a:p>
          <a:p>
            <a:pPr lvl="1"/>
            <a:r>
              <a:rPr lang="it-IT" sz="2400" dirty="0"/>
              <a:t>prevalentemente in ospedali pubblici.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B7215E85-9E75-23BD-72A5-F68B7DBD1E6B}"/>
              </a:ext>
            </a:extLst>
          </p:cNvPr>
          <p:cNvGrpSpPr/>
          <p:nvPr/>
        </p:nvGrpSpPr>
        <p:grpSpPr>
          <a:xfrm>
            <a:off x="251520" y="2501181"/>
            <a:ext cx="7012582" cy="4240187"/>
            <a:chOff x="439738" y="989013"/>
            <a:chExt cx="8540750" cy="5411787"/>
          </a:xfrm>
        </p:grpSpPr>
        <p:pic>
          <p:nvPicPr>
            <p:cNvPr id="8" name="Picture 5" descr="1459701424_6016">
              <a:extLst>
                <a:ext uri="{FF2B5EF4-FFF2-40B4-BE49-F238E27FC236}">
                  <a16:creationId xmlns:a16="http://schemas.microsoft.com/office/drawing/2014/main" id="{F4EF8089-FF95-4DC1-D3A6-FB4D28B3E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2251"/>
            <a:stretch>
              <a:fillRect/>
            </a:stretch>
          </p:blipFill>
          <p:spPr bwMode="auto">
            <a:xfrm>
              <a:off x="439738" y="989013"/>
              <a:ext cx="8540750" cy="541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4400269A-6471-E1A0-50A0-F29C801B24F5}"/>
                </a:ext>
              </a:extLst>
            </p:cNvPr>
            <p:cNvSpPr/>
            <p:nvPr/>
          </p:nvSpPr>
          <p:spPr bwMode="auto">
            <a:xfrm>
              <a:off x="2771775" y="1484313"/>
              <a:ext cx="3744913" cy="3492500"/>
            </a:xfrm>
            <a:prstGeom prst="ellipse">
              <a:avLst/>
            </a:prstGeom>
            <a:noFill/>
            <a:ln w="635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solidFill>
                  <a:schemeClr val="accent1"/>
                </a:solidFill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18636F9C-06EC-B6F7-2E81-9DC029C79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863" y="2978150"/>
              <a:ext cx="2016125" cy="12239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dirty="0" err="1">
                  <a:latin typeface="Arial Rounded MT Bold" panose="020F0704030504030204" pitchFamily="34" charset="0"/>
                </a:rPr>
                <a:t>Referring</a:t>
              </a:r>
              <a:r>
                <a:rPr lang="it-IT" altLang="it-IT" sz="1800" dirty="0">
                  <a:latin typeface="Arial Rounded MT Bold" panose="020F0704030504030204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dirty="0" err="1">
                  <a:latin typeface="Arial Rounded MT Bold" panose="020F0704030504030204" pitchFamily="34" charset="0"/>
                </a:rPr>
                <a:t>clinicians</a:t>
              </a:r>
              <a:endParaRPr lang="it-IT" altLang="it-IT" sz="18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AAA30761-A0F3-0E64-D00D-7CF121A17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900" y="989013"/>
              <a:ext cx="2016125" cy="12239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dirty="0" err="1">
                  <a:latin typeface="Arial Rounded MT Bold" panose="020F0704030504030204" pitchFamily="34" charset="0"/>
                </a:rPr>
                <a:t>Nuclear</a:t>
              </a:r>
              <a:r>
                <a:rPr lang="it-IT" altLang="it-IT" sz="1800" dirty="0">
                  <a:latin typeface="Arial Rounded MT Bold" panose="020F0704030504030204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latin typeface="Arial Rounded MT Bold" panose="020F0704030504030204" pitchFamily="34" charset="0"/>
                </a:rPr>
                <a:t>Medicine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dirty="0" err="1">
                  <a:latin typeface="Arial Rounded MT Bold" panose="020F0704030504030204" pitchFamily="34" charset="0"/>
                </a:rPr>
                <a:t>physician</a:t>
              </a:r>
              <a:endParaRPr lang="it-IT" altLang="it-IT" sz="18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7B01AB25-66B8-03B4-BE6A-885B8AD8D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2278063"/>
              <a:ext cx="2016125" cy="12239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dirty="0" err="1">
                  <a:latin typeface="Arial Rounded MT Bold" panose="020F0704030504030204" pitchFamily="34" charset="0"/>
                </a:rPr>
                <a:t>Physicist</a:t>
              </a:r>
              <a:endParaRPr lang="it-IT" altLang="it-IT" sz="18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C3F13325-A1E7-4C0A-A2C2-D6D66A6A1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611" y="4076700"/>
              <a:ext cx="2520950" cy="122396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dirty="0" err="1">
                  <a:latin typeface="Arial Rounded MT Bold" panose="020F0704030504030204" pitchFamily="34" charset="0"/>
                </a:rPr>
                <a:t>Radiopharmacist</a:t>
              </a:r>
              <a:endParaRPr lang="it-IT" altLang="it-IT" sz="18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48AC0B6F-E2DD-8C06-770C-66C2BE5D2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800" y="4437063"/>
              <a:ext cx="2016125" cy="122396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 Rounded MT Bold" panose="020F0704030504030204" pitchFamily="34" charset="0"/>
                </a:rPr>
                <a:t>TSRM</a:t>
              </a:r>
            </a:p>
          </p:txBody>
        </p:sp>
        <p:sp>
          <p:nvSpPr>
            <p:cNvPr id="15" name="AutoShape 11">
              <a:extLst>
                <a:ext uri="{FF2B5EF4-FFF2-40B4-BE49-F238E27FC236}">
                  <a16:creationId xmlns:a16="http://schemas.microsoft.com/office/drawing/2014/main" id="{F92EF89E-6206-90AB-E6C7-AC55617020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28897">
              <a:off x="6107113" y="2300288"/>
              <a:ext cx="1123950" cy="431800"/>
            </a:xfrm>
            <a:prstGeom prst="leftRightArrow">
              <a:avLst>
                <a:gd name="adj1" fmla="val 50000"/>
                <a:gd name="adj2" fmla="val 3664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Berlin Sans FB" panose="020E0602020502020306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6" name="Segnaposto testo 1">
            <a:extLst>
              <a:ext uri="{FF2B5EF4-FFF2-40B4-BE49-F238E27FC236}">
                <a16:creationId xmlns:a16="http://schemas.microsoft.com/office/drawing/2014/main" id="{5656F1A8-CD27-8835-3AB6-3BEB63CED2F8}"/>
              </a:ext>
            </a:extLst>
          </p:cNvPr>
          <p:cNvSpPr txBox="1">
            <a:spLocks/>
          </p:cNvSpPr>
          <p:nvPr/>
        </p:nvSpPr>
        <p:spPr>
          <a:xfrm>
            <a:off x="2339752" y="2027047"/>
            <a:ext cx="3591304" cy="6480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What it takes..</a:t>
            </a:r>
            <a:endParaRPr lang="it-IT" dirty="0"/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B4C7DB14-3CCE-2B69-FA89-4F3C17E476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260648"/>
            <a:ext cx="8424862" cy="863669"/>
          </a:xfrm>
        </p:spPr>
        <p:txBody>
          <a:bodyPr/>
          <a:lstStyle/>
          <a:p>
            <a:r>
              <a:rPr lang="it-IT" sz="3200" dirty="0"/>
              <a:t>Sbocchi occupazionali: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09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>
            <a:extLst>
              <a:ext uri="{FF2B5EF4-FFF2-40B4-BE49-F238E27FC236}">
                <a16:creationId xmlns:a16="http://schemas.microsoft.com/office/drawing/2014/main" id="{61E53C84-C200-91F1-1DC3-72DCB0DC4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4320480" cy="63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olla: nuvola 2">
            <a:extLst>
              <a:ext uri="{FF2B5EF4-FFF2-40B4-BE49-F238E27FC236}">
                <a16:creationId xmlns:a16="http://schemas.microsoft.com/office/drawing/2014/main" id="{C493E711-85FE-0545-AE58-1527A19E57FC}"/>
              </a:ext>
            </a:extLst>
          </p:cNvPr>
          <p:cNvSpPr/>
          <p:nvPr/>
        </p:nvSpPr>
        <p:spPr>
          <a:xfrm>
            <a:off x="179512" y="210889"/>
            <a:ext cx="3485313" cy="2354015"/>
          </a:xfrm>
          <a:prstGeom prst="cloudCallout">
            <a:avLst>
              <a:gd name="adj1" fmla="val -49827"/>
              <a:gd name="adj2" fmla="val 738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latin typeface="Rockwell" panose="02060603020205020403" pitchFamily="18" charset="0"/>
              </a:rPr>
              <a:t>WHY </a:t>
            </a:r>
          </a:p>
          <a:p>
            <a:r>
              <a:rPr lang="it-IT" sz="2800" dirty="0">
                <a:latin typeface="Rockwell" panose="02060603020205020403" pitchFamily="18" charset="0"/>
              </a:rPr>
              <a:t>NUCLEAR </a:t>
            </a:r>
          </a:p>
          <a:p>
            <a:r>
              <a:rPr lang="it-IT" sz="2800" dirty="0">
                <a:latin typeface="Rockwell" panose="02060603020205020403" pitchFamily="18" charset="0"/>
              </a:rPr>
              <a:t>MEDICINE?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682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2800" dirty="0"/>
              <a:t>Prof. Valentina Ambrosini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Dipartimento di Scienze Mediche e Chirurgiche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sz="2400" dirty="0"/>
              <a:t>E-mail: valentina.ambrosin</a:t>
            </a:r>
            <a:r>
              <a:rPr lang="it-IT" sz="2400" u="sng" dirty="0"/>
              <a:t>i@unibo.it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sz="2800" dirty="0"/>
              <a:t>Piano didattico della Scuola </a:t>
            </a:r>
          </a:p>
          <a:p>
            <a:pPr algn="ctr"/>
            <a:r>
              <a:rPr lang="it-IT" sz="2800" dirty="0"/>
              <a:t>Didattica frontale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12776"/>
            <a:ext cx="8424862" cy="5040559"/>
          </a:xfrm>
        </p:spPr>
        <p:txBody>
          <a:bodyPr/>
          <a:lstStyle/>
          <a:p>
            <a:r>
              <a:rPr lang="it-IT" sz="2400" b="1" u="sng" dirty="0"/>
              <a:t>I anno</a:t>
            </a:r>
          </a:p>
          <a:p>
            <a:r>
              <a:rPr lang="it-IT" sz="1200" dirty="0"/>
              <a:t>Attività di base obbligatorie: Biochimica clinica  e Biologia molecolare clinica, Fisica Applicata, Medicina Legale</a:t>
            </a:r>
          </a:p>
          <a:p>
            <a:r>
              <a:rPr lang="it-IT" sz="1200" dirty="0"/>
              <a:t>Attività frontali specifiche del settore MED/36: Medicina Nucleare I (suddivisa in 4 moduli)</a:t>
            </a: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2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 anno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Attività obbligatorie: Endocrinologia e Malattie del metabolismo, Malattie dell’apparato cardiovascolare, Neurologia, Oncologia Medica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Altre Attività inerenti: Lingua Inglese</a:t>
            </a:r>
          </a:p>
          <a:p>
            <a:r>
              <a:rPr lang="it-IT" sz="1200" dirty="0"/>
              <a:t>Attività frontali specifiche del settore MED/36: Medicina Nucleare II (suddivisa in 7 moduli)</a:t>
            </a:r>
          </a:p>
          <a:p>
            <a:endParaRPr lang="it-IT" sz="1200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2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III anno</a:t>
            </a:r>
          </a:p>
          <a:p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Attività obbligatorie: Bioingegneria elettronica ed informatica, Statistica Medica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Altre Attività inerenti: Informatica</a:t>
            </a:r>
          </a:p>
          <a:p>
            <a:r>
              <a:rPr lang="it-IT" sz="1200" dirty="0"/>
              <a:t>Attività frontali specifiche del settore MED/36: Medicina Nucleare III (suddivisa in 5 moduli)</a:t>
            </a:r>
          </a:p>
          <a:p>
            <a:endParaRPr lang="it-IT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2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IV anno</a:t>
            </a:r>
          </a:p>
          <a:p>
            <a:r>
              <a:rPr lang="it-IT" sz="1200" dirty="0"/>
              <a:t>Attività frontali specifiche del settore MED/36: Medicina Nucleare IV (suddivisa in 8 moduli)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TESI FINALE</a:t>
            </a: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3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sz="2800" dirty="0"/>
              <a:t>Rete formativa della Scuola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2400" b="1" dirty="0"/>
              <a:t>Sede: Bologna </a:t>
            </a:r>
          </a:p>
          <a:p>
            <a:r>
              <a:rPr lang="it-IT" sz="2400" dirty="0"/>
              <a:t>	Medicina nucleare metropolitana (IRCSS, </a:t>
            </a:r>
            <a:r>
              <a:rPr lang="it-IT" sz="2400" dirty="0" err="1"/>
              <a:t>AUSL_Maggiore</a:t>
            </a:r>
            <a:r>
              <a:rPr lang="it-IT" sz="2400" dirty="0"/>
              <a:t>)</a:t>
            </a:r>
          </a:p>
          <a:p>
            <a:endParaRPr lang="it-IT" sz="2400" dirty="0"/>
          </a:p>
          <a:p>
            <a:r>
              <a:rPr lang="it-IT" sz="2400" i="1" dirty="0"/>
              <a:t>Strutture complementari: </a:t>
            </a:r>
          </a:p>
          <a:p>
            <a:r>
              <a:rPr lang="it-IT" sz="2400" dirty="0"/>
              <a:t>	Bologna (AUO, AUSL, IOR)</a:t>
            </a:r>
          </a:p>
          <a:p>
            <a:endParaRPr lang="it-IT" sz="2400" dirty="0"/>
          </a:p>
          <a:p>
            <a:r>
              <a:rPr lang="it-IT" sz="2400" i="1" dirty="0"/>
              <a:t>Strutture collegate:</a:t>
            </a:r>
            <a:r>
              <a:rPr lang="it-IT" sz="2400" dirty="0"/>
              <a:t>	</a:t>
            </a:r>
          </a:p>
          <a:p>
            <a:r>
              <a:rPr lang="it-IT" sz="2400" dirty="0"/>
              <a:t>	Reggio Emilia (2°aa) _obbligatoria</a:t>
            </a:r>
          </a:p>
          <a:p>
            <a:r>
              <a:rPr lang="it-IT" sz="2400" i="1" dirty="0"/>
              <a:t>	</a:t>
            </a:r>
            <a:r>
              <a:rPr lang="it-IT" sz="2400" dirty="0"/>
              <a:t>Modena</a:t>
            </a:r>
            <a:r>
              <a:rPr lang="it-IT" sz="2400" i="1" dirty="0"/>
              <a:t> </a:t>
            </a:r>
            <a:r>
              <a:rPr lang="it-IT" sz="2400" dirty="0"/>
              <a:t>(3°aa) _obbligatoria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6024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23528" y="908721"/>
            <a:ext cx="8712968" cy="5040560"/>
          </a:xfrm>
        </p:spPr>
        <p:txBody>
          <a:bodyPr/>
          <a:lstStyle/>
          <a:p>
            <a:r>
              <a:rPr lang="it-IT" sz="2400" b="1" dirty="0"/>
              <a:t>Obiettivi formativi della tipologia della Scuola:</a:t>
            </a:r>
          </a:p>
          <a:p>
            <a:r>
              <a:rPr lang="it-IT" sz="1200" dirty="0"/>
              <a:t>- valutazione e statistica del conteggio radioattivo;</a:t>
            </a:r>
          </a:p>
          <a:p>
            <a:r>
              <a:rPr lang="it-IT" sz="1200" dirty="0"/>
              <a:t>- radiochimica, </a:t>
            </a:r>
            <a:r>
              <a:rPr lang="it-IT" sz="1200" dirty="0" err="1"/>
              <a:t>radiofarmacia</a:t>
            </a:r>
            <a:r>
              <a:rPr lang="it-IT" sz="1200" dirty="0"/>
              <a:t> e controllo di qualità dei radiofarmaci;</a:t>
            </a:r>
          </a:p>
          <a:p>
            <a:r>
              <a:rPr lang="it-IT" sz="1200" dirty="0"/>
              <a:t>- marcatura con radionuclidi di cellule, strutture subcellulari e molecole biologiche;</a:t>
            </a:r>
          </a:p>
          <a:p>
            <a:r>
              <a:rPr lang="it-IT" sz="1200" dirty="0"/>
              <a:t>- tecniche di acquisizione e di elaborazione dei dati per il trattamento delle immagini, con particolare riguardo a quelle</a:t>
            </a:r>
          </a:p>
          <a:p>
            <a:r>
              <a:rPr lang="it-IT" sz="1200" dirty="0"/>
              <a:t>relative alla tomografia per emissione (SPET e PET);</a:t>
            </a:r>
          </a:p>
          <a:p>
            <a:r>
              <a:rPr lang="it-IT" sz="1200" dirty="0"/>
              <a:t>- integrazione e valutazione dei risultati diagnostici con le informazioni cliniche e di risultati delle altre indagini;</a:t>
            </a:r>
          </a:p>
          <a:p>
            <a:r>
              <a:rPr lang="it-IT" sz="1200" dirty="0"/>
              <a:t>- principi e norme di radioprotezione dei pazienti, degli operatori e del pubblico;</a:t>
            </a:r>
          </a:p>
          <a:p>
            <a:r>
              <a:rPr lang="it-IT" sz="1200" dirty="0"/>
              <a:t>- indicazioni, procedure e risultati, metodologie e dosimetria riguardanti le applicazioni dei </a:t>
            </a:r>
            <a:r>
              <a:rPr lang="it-IT" sz="1200" dirty="0" err="1"/>
              <a:t>radiotraccianti</a:t>
            </a:r>
            <a:r>
              <a:rPr lang="it-IT" sz="1200" dirty="0"/>
              <a:t>.</a:t>
            </a:r>
          </a:p>
          <a:p>
            <a:endParaRPr lang="it-IT" sz="1200" dirty="0"/>
          </a:p>
          <a:p>
            <a:r>
              <a:rPr lang="it-IT" sz="2800" b="1" dirty="0"/>
              <a:t>Sono obiettivi affini o integrativi:</a:t>
            </a:r>
          </a:p>
          <a:p>
            <a:r>
              <a:rPr lang="it-IT" sz="1200" dirty="0"/>
              <a:t>- preparazione e controllo di qualità dei radiofarmaci;</a:t>
            </a:r>
          </a:p>
          <a:p>
            <a:r>
              <a:rPr lang="it-IT" sz="1200" dirty="0"/>
              <a:t>- somministrazione di radiofarmaci,</a:t>
            </a:r>
          </a:p>
          <a:p>
            <a:r>
              <a:rPr lang="it-IT" sz="1200" dirty="0"/>
              <a:t>- supervisione ed assicurazione di qualità dei processi di preparazione, controllo e somministrazione dei radiofarmaci;</a:t>
            </a:r>
          </a:p>
          <a:p>
            <a:r>
              <a:rPr lang="it-IT" sz="1200" dirty="0"/>
              <a:t>- metodologie speciali delle indagini diagnostiche in vivo riguardanti i vari organi ed apparati;</a:t>
            </a:r>
          </a:p>
          <a:p>
            <a:r>
              <a:rPr lang="it-IT" sz="1200" dirty="0"/>
              <a:t>- studio dei processi patologici neoplastici e non neoplastici mediante radionuclidi e radiofarmaci; applicazioni di terapia </a:t>
            </a:r>
            <a:r>
              <a:rPr lang="it-IT" sz="1200" dirty="0" err="1"/>
              <a:t>radiometabolica</a:t>
            </a:r>
            <a:r>
              <a:rPr lang="it-IT" sz="1200" dirty="0"/>
              <a:t> di processi neoplastici e non neoplastici;</a:t>
            </a:r>
          </a:p>
          <a:p>
            <a:r>
              <a:rPr lang="it-IT" sz="1200" dirty="0"/>
              <a:t>- principi ed applicazione delle tecniche di radioimmunologia, </a:t>
            </a:r>
            <a:r>
              <a:rPr lang="it-IT" sz="1200" dirty="0" err="1"/>
              <a:t>immunoradiometria</a:t>
            </a:r>
            <a:r>
              <a:rPr lang="it-IT" sz="1200" dirty="0"/>
              <a:t> ed altre inerenti la M.N. in vitro;</a:t>
            </a:r>
          </a:p>
          <a:p>
            <a:r>
              <a:rPr lang="it-IT" sz="1200" dirty="0"/>
              <a:t>- metodologie diagnostiche non utilizzanti traccianti radioattivi (TC, RMN);</a:t>
            </a:r>
          </a:p>
          <a:p>
            <a:r>
              <a:rPr lang="it-IT" sz="1200" dirty="0"/>
              <a:t>- capacità d’integrazione e di interpretazione dei risultati delle metodologie medico-nucleari con quelli delle metodiche</a:t>
            </a:r>
          </a:p>
          <a:p>
            <a:r>
              <a:rPr lang="it-IT" sz="1200" dirty="0"/>
              <a:t>103 radiodiagnostiche, con particolare riguardo alle modalità di fusione delle immagini;</a:t>
            </a:r>
          </a:p>
          <a:p>
            <a:r>
              <a:rPr lang="it-IT" sz="1200" dirty="0"/>
              <a:t>- organizzazione delle attività di un Servizio di M.N. e principi per l’assicurazione della qualità;</a:t>
            </a:r>
          </a:p>
          <a:p>
            <a:r>
              <a:rPr lang="it-IT" sz="1200" dirty="0"/>
              <a:t>- nozioni delle metodologie di base per la corretta impostazione della ricerca scientifica;</a:t>
            </a:r>
          </a:p>
          <a:p>
            <a:r>
              <a:rPr lang="it-IT" sz="1200" dirty="0"/>
              <a:t>- conoscenza della normativa e della legislazione concernenti l’impiego delle energie radiative</a:t>
            </a:r>
          </a:p>
        </p:txBody>
      </p:sp>
    </p:spTree>
    <p:extLst>
      <p:ext uri="{BB962C8B-B14F-4D97-AF65-F5344CB8AC3E}">
        <p14:creationId xmlns:p14="http://schemas.microsoft.com/office/powerpoint/2010/main" val="260634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42A0E3EF-133C-3821-90B9-192F2BD4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350" r="3542" b="7583"/>
          <a:stretch/>
        </p:blipFill>
        <p:spPr>
          <a:xfrm>
            <a:off x="1763688" y="712952"/>
            <a:ext cx="5400600" cy="5884400"/>
          </a:xfrm>
          <a:prstGeom prst="rect">
            <a:avLst/>
          </a:prstGeom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BF86D242-3D17-D8F0-3CEF-67B8C0CA9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260648"/>
            <a:ext cx="8424862" cy="863669"/>
          </a:xfrm>
        </p:spPr>
        <p:txBody>
          <a:bodyPr/>
          <a:lstStyle/>
          <a:p>
            <a:r>
              <a:rPr lang="it-IT" sz="3200" dirty="0"/>
              <a:t>Sbocchi occupazionali: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0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3F9165-9382-4ABB-AC86-3A46E03A1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260648"/>
            <a:ext cx="8424862" cy="863669"/>
          </a:xfrm>
        </p:spPr>
        <p:txBody>
          <a:bodyPr/>
          <a:lstStyle/>
          <a:p>
            <a:r>
              <a:rPr lang="it-IT" sz="3200" dirty="0"/>
              <a:t>Sbocchi occupazionali:</a:t>
            </a:r>
          </a:p>
          <a:p>
            <a:r>
              <a:rPr lang="it-IT" dirty="0"/>
              <a:t> </a:t>
            </a:r>
          </a:p>
          <a:p>
            <a:r>
              <a:rPr lang="it-IT" dirty="0">
                <a:solidFill>
                  <a:srgbClr val="0070C0"/>
                </a:solidFill>
              </a:rPr>
              <a:t>DIAGNOSTIC NM_ UNBOXING TUMOUR BIOLOGY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DDD2F7-44B0-4BE4-9B72-0C213DE7DF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2027416"/>
            <a:ext cx="2592536" cy="391226"/>
          </a:xfrm>
        </p:spPr>
        <p:txBody>
          <a:bodyPr/>
          <a:lstStyle/>
          <a:p>
            <a:r>
              <a:rPr lang="it-IT" b="1" dirty="0"/>
              <a:t>PET/TC (PET/MRI)</a:t>
            </a:r>
          </a:p>
        </p:txBody>
      </p:sp>
      <p:pic>
        <p:nvPicPr>
          <p:cNvPr id="4" name="Picture 6" descr="tc-pet">
            <a:extLst>
              <a:ext uri="{FF2B5EF4-FFF2-40B4-BE49-F238E27FC236}">
                <a16:creationId xmlns:a16="http://schemas.microsoft.com/office/drawing/2014/main" id="{60C84B63-BEC3-4999-91DB-A66CF558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9" y="2476288"/>
            <a:ext cx="1392329" cy="143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6">
            <a:extLst>
              <a:ext uri="{FF2B5EF4-FFF2-40B4-BE49-F238E27FC236}">
                <a16:creationId xmlns:a16="http://schemas.microsoft.com/office/drawing/2014/main" id="{B76DF79F-A6DF-41F8-9F85-AC1A198ECC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2" r="11192"/>
          <a:stretch/>
        </p:blipFill>
        <p:spPr bwMode="auto">
          <a:xfrm>
            <a:off x="2676507" y="2504563"/>
            <a:ext cx="1188412" cy="150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84C7180A-246D-47C6-8199-8B81A998A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939" y="3588423"/>
            <a:ext cx="2191768" cy="180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latin typeface="+mj-lt"/>
              </a:rPr>
              <a:t>e.g. 11C/18F-colina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latin typeface="+mj-lt"/>
              </a:rPr>
              <a:t>68Ga-PSMA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latin typeface="+mj-lt"/>
              </a:rPr>
              <a:t>68Ga-DOTA-peptidi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latin typeface="+mj-lt"/>
              </a:rPr>
              <a:t>11C-metionina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latin typeface="+mj-lt"/>
              </a:rPr>
              <a:t>18F-NaF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latin typeface="+mj-lt"/>
              </a:rPr>
              <a:t>18F-DOPA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latin typeface="+mj-lt"/>
              </a:rPr>
              <a:t>18F-amyloid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latin typeface="+mj-lt"/>
              </a:rPr>
              <a:t>68Ga-FAPI</a:t>
            </a:r>
          </a:p>
        </p:txBody>
      </p:sp>
      <p:pic>
        <p:nvPicPr>
          <p:cNvPr id="15" name="Picture 5" descr="ATTREZZI">
            <a:extLst>
              <a:ext uri="{FF2B5EF4-FFF2-40B4-BE49-F238E27FC236}">
                <a16:creationId xmlns:a16="http://schemas.microsoft.com/office/drawing/2014/main" id="{C6886F10-3D86-48DD-92BB-230266BD5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41" y="1718277"/>
            <a:ext cx="1863557" cy="157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MULTIFUNCTION">
            <a:extLst>
              <a:ext uri="{FF2B5EF4-FFF2-40B4-BE49-F238E27FC236}">
                <a16:creationId xmlns:a16="http://schemas.microsoft.com/office/drawing/2014/main" id="{753CAF94-904A-4D9C-95E8-8BF60C352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74" y="2425001"/>
            <a:ext cx="1518402" cy="10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090D31BB-E71A-4798-AE87-EA2F40EBA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793" y="2258754"/>
            <a:ext cx="827770" cy="35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>
                <a:latin typeface="+mj-lt"/>
              </a:rPr>
              <a:t>18FDG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7FE5ADF-5FC3-4C08-8B84-EBF0A056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49" y="3382586"/>
            <a:ext cx="1982906" cy="138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dirty="0" err="1">
                <a:latin typeface="+mj-lt"/>
              </a:rPr>
              <a:t>Mostly</a:t>
            </a:r>
            <a:r>
              <a:rPr lang="it-IT" altLang="it-IT" dirty="0">
                <a:latin typeface="+mj-lt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dirty="0">
                <a:latin typeface="+mj-lt"/>
              </a:rPr>
              <a:t>(</a:t>
            </a:r>
            <a:r>
              <a:rPr lang="it-IT" altLang="it-IT" dirty="0" err="1">
                <a:latin typeface="+mj-lt"/>
              </a:rPr>
              <a:t>but</a:t>
            </a:r>
            <a:r>
              <a:rPr lang="it-IT" altLang="it-IT" dirty="0">
                <a:latin typeface="+mj-lt"/>
              </a:rPr>
              <a:t> </a:t>
            </a:r>
            <a:r>
              <a:rPr lang="it-IT" altLang="it-IT" dirty="0" err="1">
                <a:latin typeface="+mj-lt"/>
              </a:rPr>
              <a:t>not</a:t>
            </a:r>
            <a:r>
              <a:rPr lang="it-IT" altLang="it-IT" dirty="0">
                <a:latin typeface="+mj-lt"/>
              </a:rPr>
              <a:t> </a:t>
            </a:r>
            <a:r>
              <a:rPr lang="it-IT" altLang="it-IT" dirty="0" err="1">
                <a:latin typeface="+mj-lt"/>
              </a:rPr>
              <a:t>only</a:t>
            </a:r>
            <a:r>
              <a:rPr lang="it-IT" altLang="it-IT" dirty="0">
                <a:latin typeface="+mj-lt"/>
              </a:rPr>
              <a:t>) </a:t>
            </a:r>
            <a:r>
              <a:rPr lang="it-IT" altLang="it-IT" dirty="0" err="1">
                <a:latin typeface="+mj-lt"/>
              </a:rPr>
              <a:t>oncology</a:t>
            </a:r>
            <a:r>
              <a:rPr lang="it-IT" altLang="it-IT" dirty="0">
                <a:latin typeface="+mj-lt"/>
              </a:rPr>
              <a:t>..</a:t>
            </a: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6C37DF4D-D48F-4CB1-889A-1E5BEC69ECAC}"/>
              </a:ext>
            </a:extLst>
          </p:cNvPr>
          <p:cNvSpPr txBox="1">
            <a:spLocks/>
          </p:cNvSpPr>
          <p:nvPr/>
        </p:nvSpPr>
        <p:spPr>
          <a:xfrm>
            <a:off x="457073" y="4729683"/>
            <a:ext cx="2592536" cy="3912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Imaging</a:t>
            </a:r>
            <a:r>
              <a:rPr lang="it-IT" dirty="0"/>
              <a:t> </a:t>
            </a:r>
            <a:r>
              <a:rPr lang="it-IT" b="1" dirty="0"/>
              <a:t>convenzionale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C8DE7AE-5EAD-4D29-8A76-145E6882C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177" y="5004232"/>
            <a:ext cx="2471742" cy="114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dirty="0">
                <a:latin typeface="+mj-lt"/>
              </a:rPr>
              <a:t>e.g. renale, ossea, tiroidea polmonare, miocardica, leucociti marcati, linfonodo sentinella</a:t>
            </a:r>
          </a:p>
        </p:txBody>
      </p:sp>
      <p:pic>
        <p:nvPicPr>
          <p:cNvPr id="22" name="Picture 4" descr="gamma_camer">
            <a:extLst>
              <a:ext uri="{FF2B5EF4-FFF2-40B4-BE49-F238E27FC236}">
                <a16:creationId xmlns:a16="http://schemas.microsoft.com/office/drawing/2014/main" id="{5EC6F376-63CF-4760-BA68-4C3C6A57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" y="5177981"/>
            <a:ext cx="648462" cy="79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97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3ECE5-AF09-2196-0ABA-112C5286D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3EDC2E4-8AD5-821B-AC4B-147369C37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260648"/>
            <a:ext cx="8424862" cy="863669"/>
          </a:xfrm>
        </p:spPr>
        <p:txBody>
          <a:bodyPr/>
          <a:lstStyle/>
          <a:p>
            <a:r>
              <a:rPr lang="it-IT" sz="3200" dirty="0"/>
              <a:t>Sbocchi occupazionali:</a:t>
            </a:r>
          </a:p>
          <a:p>
            <a:r>
              <a:rPr lang="it-IT" dirty="0"/>
              <a:t> </a:t>
            </a:r>
          </a:p>
          <a:p>
            <a:r>
              <a:rPr lang="it-IT" dirty="0">
                <a:solidFill>
                  <a:srgbClr val="0070C0"/>
                </a:solidFill>
              </a:rPr>
              <a:t>THERAPEUTIC NM_SEE WHAT YOU TREAT, TREAT WHAT YOU SEE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F4ECBA01-0ACA-39D7-37D2-DA635E18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6912768" cy="3904950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8CCBBE1-E37B-CCD3-E197-D45184B2F23D}"/>
              </a:ext>
            </a:extLst>
          </p:cNvPr>
          <p:cNvSpPr txBox="1"/>
          <p:nvPr/>
        </p:nvSpPr>
        <p:spPr>
          <a:xfrm>
            <a:off x="2195736" y="5733256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/>
              <a:t>THE RISE OF THERANOSTIC</a:t>
            </a:r>
          </a:p>
        </p:txBody>
      </p:sp>
    </p:spTree>
    <p:extLst>
      <p:ext uri="{BB962C8B-B14F-4D97-AF65-F5344CB8AC3E}">
        <p14:creationId xmlns:p14="http://schemas.microsoft.com/office/powerpoint/2010/main" val="3440323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DBA03-C7F4-8623-1440-A448454F9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81FC5BB-28C9-0A0B-8666-C52AA7C86E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260648"/>
            <a:ext cx="8424862" cy="863669"/>
          </a:xfrm>
        </p:spPr>
        <p:txBody>
          <a:bodyPr/>
          <a:lstStyle/>
          <a:p>
            <a:r>
              <a:rPr lang="it-IT" sz="3200" dirty="0"/>
              <a:t>Sbocchi occupazionali:</a:t>
            </a:r>
          </a:p>
          <a:p>
            <a:r>
              <a:rPr lang="it-IT" dirty="0"/>
              <a:t> </a:t>
            </a:r>
          </a:p>
          <a:p>
            <a:r>
              <a:rPr lang="it-IT" dirty="0">
                <a:solidFill>
                  <a:srgbClr val="0070C0"/>
                </a:solidFill>
              </a:rPr>
              <a:t>RESEARCH IN NM</a:t>
            </a:r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EECA769C-E645-972A-EEEB-C1629A034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722" y="1785168"/>
            <a:ext cx="1008757" cy="726430"/>
          </a:xfrm>
          <a:prstGeom prst="rect">
            <a:avLst/>
          </a:prstGeom>
        </p:spPr>
      </p:pic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04E87C89-8A24-DE28-DC92-DFECF21F3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702" y="2054804"/>
            <a:ext cx="314374" cy="392880"/>
          </a:xfrm>
          <a:prstGeom prst="rect">
            <a:avLst/>
          </a:prstGeom>
        </p:spPr>
      </p:pic>
      <p:sp>
        <p:nvSpPr>
          <p:cNvPr id="12" name="Text 1">
            <a:extLst>
              <a:ext uri="{FF2B5EF4-FFF2-40B4-BE49-F238E27FC236}">
                <a16:creationId xmlns:a16="http://schemas.microsoft.com/office/drawing/2014/main" id="{E621A0F6-2318-4759-4D3D-A0847C54036D}"/>
              </a:ext>
            </a:extLst>
          </p:cNvPr>
          <p:cNvSpPr/>
          <p:nvPr/>
        </p:nvSpPr>
        <p:spPr>
          <a:xfrm>
            <a:off x="2553767" y="1949400"/>
            <a:ext cx="6409282" cy="4429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NM incorporated into routine clinical management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Shape 2">
            <a:extLst>
              <a:ext uri="{FF2B5EF4-FFF2-40B4-BE49-F238E27FC236}">
                <a16:creationId xmlns:a16="http://schemas.microsoft.com/office/drawing/2014/main" id="{75DE80DC-FA77-4BC9-70D7-873EF161A1B5}"/>
              </a:ext>
            </a:extLst>
          </p:cNvPr>
          <p:cNvSpPr/>
          <p:nvPr/>
        </p:nvSpPr>
        <p:spPr>
          <a:xfrm>
            <a:off x="2736900" y="2519784"/>
            <a:ext cx="5538639" cy="9525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it-IT" sz="1125"/>
          </a:p>
        </p:txBody>
      </p:sp>
      <p:pic>
        <p:nvPicPr>
          <p:cNvPr id="14" name="Image 2" descr="preencoded.png">
            <a:extLst>
              <a:ext uri="{FF2B5EF4-FFF2-40B4-BE49-F238E27FC236}">
                <a16:creationId xmlns:a16="http://schemas.microsoft.com/office/drawing/2014/main" id="{307AF4E3-FBAB-3202-2312-2900D36A7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343" y="2547019"/>
            <a:ext cx="2017514" cy="726430"/>
          </a:xfrm>
          <a:prstGeom prst="rect">
            <a:avLst/>
          </a:prstGeom>
        </p:spPr>
      </p:pic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E128F29C-FA0C-4AE4-109B-D52530D46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971" y="2632821"/>
            <a:ext cx="406913" cy="508528"/>
          </a:xfrm>
          <a:prstGeom prst="rect">
            <a:avLst/>
          </a:prstGeom>
        </p:spPr>
      </p:pic>
      <p:sp>
        <p:nvSpPr>
          <p:cNvPr id="23" name="Text 3">
            <a:extLst>
              <a:ext uri="{FF2B5EF4-FFF2-40B4-BE49-F238E27FC236}">
                <a16:creationId xmlns:a16="http://schemas.microsoft.com/office/drawing/2014/main" id="{862C807A-0DFB-9593-6474-A2F0908744F0}"/>
              </a:ext>
            </a:extLst>
          </p:cNvPr>
          <p:cNvSpPr/>
          <p:nvPr/>
        </p:nvSpPr>
        <p:spPr>
          <a:xfrm>
            <a:off x="3347616" y="2799506"/>
            <a:ext cx="2448520" cy="235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Theranostic trials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Shape 4">
            <a:extLst>
              <a:ext uri="{FF2B5EF4-FFF2-40B4-BE49-F238E27FC236}">
                <a16:creationId xmlns:a16="http://schemas.microsoft.com/office/drawing/2014/main" id="{4D65C6E4-7B31-A3E4-A18A-D3E35050B80F}"/>
              </a:ext>
            </a:extLst>
          </p:cNvPr>
          <p:cNvSpPr/>
          <p:nvPr/>
        </p:nvSpPr>
        <p:spPr>
          <a:xfrm>
            <a:off x="3241278" y="3281635"/>
            <a:ext cx="5034260" cy="9525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it-IT" sz="1125"/>
          </a:p>
        </p:txBody>
      </p:sp>
      <p:pic>
        <p:nvPicPr>
          <p:cNvPr id="25" name="Image 4" descr="preencoded.png">
            <a:extLst>
              <a:ext uri="{FF2B5EF4-FFF2-40B4-BE49-F238E27FC236}">
                <a16:creationId xmlns:a16="http://schemas.microsoft.com/office/drawing/2014/main" id="{4A086FD4-41BF-C5E5-9B69-91101E984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964" y="3308871"/>
            <a:ext cx="3026271" cy="726430"/>
          </a:xfrm>
          <a:prstGeom prst="rect">
            <a:avLst/>
          </a:prstGeom>
        </p:spPr>
      </p:pic>
      <p:pic>
        <p:nvPicPr>
          <p:cNvPr id="26" name="Image 5" descr="preencoded.png">
            <a:extLst>
              <a:ext uri="{FF2B5EF4-FFF2-40B4-BE49-F238E27FC236}">
                <a16:creationId xmlns:a16="http://schemas.microsoft.com/office/drawing/2014/main" id="{DA490C9F-BC5A-2459-88F1-4C2975887A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6382" y="3381050"/>
            <a:ext cx="456381" cy="570349"/>
          </a:xfrm>
          <a:prstGeom prst="rect">
            <a:avLst/>
          </a:prstGeom>
        </p:spPr>
      </p:pic>
      <p:sp>
        <p:nvSpPr>
          <p:cNvPr id="27" name="Text 5">
            <a:extLst>
              <a:ext uri="{FF2B5EF4-FFF2-40B4-BE49-F238E27FC236}">
                <a16:creationId xmlns:a16="http://schemas.microsoft.com/office/drawing/2014/main" id="{09AD49D2-7B96-1B37-B4FC-8934FF97CB56}"/>
              </a:ext>
            </a:extLst>
          </p:cNvPr>
          <p:cNvSpPr/>
          <p:nvPr/>
        </p:nvSpPr>
        <p:spPr>
          <a:xfrm>
            <a:off x="3851994" y="3561357"/>
            <a:ext cx="4529881" cy="442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Clinical trials (diagnostic)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Shape 6">
            <a:extLst>
              <a:ext uri="{FF2B5EF4-FFF2-40B4-BE49-F238E27FC236}">
                <a16:creationId xmlns:a16="http://schemas.microsoft.com/office/drawing/2014/main" id="{B3F19D5C-901D-0AD3-201A-8ACDE1AB0B8D}"/>
              </a:ext>
            </a:extLst>
          </p:cNvPr>
          <p:cNvSpPr/>
          <p:nvPr/>
        </p:nvSpPr>
        <p:spPr>
          <a:xfrm>
            <a:off x="3745657" y="4043486"/>
            <a:ext cx="4529882" cy="9525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it-IT" sz="1125"/>
          </a:p>
        </p:txBody>
      </p:sp>
      <p:pic>
        <p:nvPicPr>
          <p:cNvPr id="29" name="Image 6" descr="preencoded.png">
            <a:extLst>
              <a:ext uri="{FF2B5EF4-FFF2-40B4-BE49-F238E27FC236}">
                <a16:creationId xmlns:a16="http://schemas.microsoft.com/office/drawing/2014/main" id="{8F27B638-DD1F-86DB-E385-794166134F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4070722"/>
            <a:ext cx="4035103" cy="726430"/>
          </a:xfrm>
          <a:prstGeom prst="rect">
            <a:avLst/>
          </a:prstGeom>
        </p:spPr>
      </p:pic>
      <p:pic>
        <p:nvPicPr>
          <p:cNvPr id="30" name="Image 7" descr="preencoded.png">
            <a:extLst>
              <a:ext uri="{FF2B5EF4-FFF2-40B4-BE49-F238E27FC236}">
                <a16:creationId xmlns:a16="http://schemas.microsoft.com/office/drawing/2014/main" id="{74198B25-F739-9790-A5A8-B534599426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6382" y="4142955"/>
            <a:ext cx="456381" cy="570349"/>
          </a:xfrm>
          <a:prstGeom prst="rect">
            <a:avLst/>
          </a:prstGeom>
        </p:spPr>
      </p:pic>
      <p:sp>
        <p:nvSpPr>
          <p:cNvPr id="31" name="Text 7">
            <a:extLst>
              <a:ext uri="{FF2B5EF4-FFF2-40B4-BE49-F238E27FC236}">
                <a16:creationId xmlns:a16="http://schemas.microsoft.com/office/drawing/2014/main" id="{54421862-42A8-D0C4-FDA4-942723B95877}"/>
              </a:ext>
            </a:extLst>
          </p:cNvPr>
          <p:cNvSpPr/>
          <p:nvPr/>
        </p:nvSpPr>
        <p:spPr>
          <a:xfrm>
            <a:off x="4146203" y="4323708"/>
            <a:ext cx="3728790" cy="354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Research of new radiopharmaceuticals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9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C3EB017-5295-45EE-9814-02E67E27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80" y="4200934"/>
            <a:ext cx="3648058" cy="221516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09B802-56A0-4BC3-990C-0DF6E84B9CE3}"/>
              </a:ext>
            </a:extLst>
          </p:cNvPr>
          <p:cNvSpPr txBox="1"/>
          <p:nvPr/>
        </p:nvSpPr>
        <p:spPr>
          <a:xfrm>
            <a:off x="1115616" y="6405508"/>
            <a:ext cx="1937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 err="1"/>
              <a:t>Delpassand</a:t>
            </a:r>
            <a:r>
              <a:rPr lang="it-IT" sz="1050" i="1" dirty="0"/>
              <a:t> et al, JNM 2022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0E89CAE-27EA-4BC0-ADCA-F2211F855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63" t="47200" r="24800" b="24801"/>
          <a:stretch/>
        </p:blipFill>
        <p:spPr>
          <a:xfrm>
            <a:off x="226553" y="1316356"/>
            <a:ext cx="3943357" cy="175260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C7EB02-48FA-4836-8528-FE794CD5EE80}"/>
              </a:ext>
            </a:extLst>
          </p:cNvPr>
          <p:cNvSpPr txBox="1"/>
          <p:nvPr/>
        </p:nvSpPr>
        <p:spPr>
          <a:xfrm>
            <a:off x="755576" y="3080757"/>
            <a:ext cx="1937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 err="1"/>
              <a:t>Alipour</a:t>
            </a:r>
            <a:r>
              <a:rPr lang="it-IT" sz="1050" i="1" dirty="0"/>
              <a:t> et al, EJNMMI 2023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A275100-3C3C-4C18-B076-FE0BF56D21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59" t="61110" r="24801" b="13600"/>
          <a:stretch/>
        </p:blipFill>
        <p:spPr>
          <a:xfrm>
            <a:off x="5092219" y="740623"/>
            <a:ext cx="3644662" cy="191733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EBAD268-7FBB-42B9-A537-213B461A8672}"/>
              </a:ext>
            </a:extLst>
          </p:cNvPr>
          <p:cNvSpPr txBox="1"/>
          <p:nvPr/>
        </p:nvSpPr>
        <p:spPr>
          <a:xfrm>
            <a:off x="6196689" y="2394071"/>
            <a:ext cx="1937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 err="1"/>
              <a:t>Sathekge</a:t>
            </a:r>
            <a:r>
              <a:rPr lang="it-IT" sz="1050" i="1" dirty="0"/>
              <a:t> et al, EJNMMI 2023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AEA4CBB-7FC8-46AA-88EF-96BC11EB01D5}"/>
              </a:ext>
            </a:extLst>
          </p:cNvPr>
          <p:cNvSpPr txBox="1"/>
          <p:nvPr/>
        </p:nvSpPr>
        <p:spPr>
          <a:xfrm>
            <a:off x="5260585" y="425707"/>
            <a:ext cx="372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225Ac-PSMA in prostate </a:t>
            </a:r>
            <a:r>
              <a:rPr lang="it-IT" sz="2000" i="1" dirty="0" err="1"/>
              <a:t>cancer</a:t>
            </a:r>
            <a:endParaRPr lang="it-IT" sz="2000" i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77A0A20-14E4-48CD-A134-3E2BA7B555DA}"/>
              </a:ext>
            </a:extLst>
          </p:cNvPr>
          <p:cNvSpPr txBox="1"/>
          <p:nvPr/>
        </p:nvSpPr>
        <p:spPr>
          <a:xfrm>
            <a:off x="555478" y="3929438"/>
            <a:ext cx="3384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212Pb-DOTAMTATE</a:t>
            </a:r>
            <a:r>
              <a:rPr lang="it-IT" i="1" dirty="0"/>
              <a:t> in NET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5F2F401-6918-43E1-8580-1CBA69F4401F}"/>
              </a:ext>
            </a:extLst>
          </p:cNvPr>
          <p:cNvSpPr txBox="1"/>
          <p:nvPr/>
        </p:nvSpPr>
        <p:spPr>
          <a:xfrm>
            <a:off x="226553" y="930827"/>
            <a:ext cx="3384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177Lu-DOTATATE in NET</a:t>
            </a:r>
          </a:p>
        </p:txBody>
      </p:sp>
      <p:pic>
        <p:nvPicPr>
          <p:cNvPr id="16" name="Immagine 2">
            <a:extLst>
              <a:ext uri="{FF2B5EF4-FFF2-40B4-BE49-F238E27FC236}">
                <a16:creationId xmlns:a16="http://schemas.microsoft.com/office/drawing/2014/main" id="{43D9013C-35AB-4ABE-B231-6ED55FCBD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94" y="3203797"/>
            <a:ext cx="2964768" cy="340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9E8F928-7B5B-4CCD-A11D-ABD0DB98D9A2}"/>
              </a:ext>
            </a:extLst>
          </p:cNvPr>
          <p:cNvSpPr txBox="1"/>
          <p:nvPr/>
        </p:nvSpPr>
        <p:spPr>
          <a:xfrm>
            <a:off x="4623202" y="2907356"/>
            <a:ext cx="34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68Ga-FAPI, </a:t>
            </a:r>
            <a:r>
              <a:rPr lang="it-IT" sz="1050" i="1" dirty="0" err="1"/>
              <a:t>Kratochwil</a:t>
            </a:r>
            <a:r>
              <a:rPr lang="it-IT" sz="1050" i="1" dirty="0"/>
              <a:t> et al, JNM 2019</a:t>
            </a:r>
          </a:p>
        </p:txBody>
      </p:sp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147F24B9-A1EE-9BFC-5655-E3DD68DAD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260648"/>
            <a:ext cx="8424862" cy="863669"/>
          </a:xfrm>
        </p:spPr>
        <p:txBody>
          <a:bodyPr/>
          <a:lstStyle/>
          <a:p>
            <a:r>
              <a:rPr lang="it-IT" sz="3200" dirty="0"/>
              <a:t>Sbocchi occupazionali:</a:t>
            </a:r>
          </a:p>
        </p:txBody>
      </p:sp>
    </p:spTree>
    <p:extLst>
      <p:ext uri="{BB962C8B-B14F-4D97-AF65-F5344CB8AC3E}">
        <p14:creationId xmlns:p14="http://schemas.microsoft.com/office/powerpoint/2010/main" val="3356161957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722</Words>
  <Application>Microsoft Office PowerPoint</Application>
  <PresentationFormat>Presentazione su schermo (4:3)</PresentationFormat>
  <Paragraphs>113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12</vt:i4>
      </vt:variant>
    </vt:vector>
  </HeadingPairs>
  <TitlesOfParts>
    <vt:vector size="23" baseType="lpstr">
      <vt:lpstr>Aptos</vt:lpstr>
      <vt:lpstr>Arial</vt:lpstr>
      <vt:lpstr>Arial Rounded MT Bold</vt:lpstr>
      <vt:lpstr>Calibri</vt:lpstr>
      <vt:lpstr>Century Gothic</vt:lpstr>
      <vt:lpstr>Crimson Pro Semi Bold</vt:lpstr>
      <vt:lpstr>Rockwell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Valentina Ambrosini</cp:lastModifiedBy>
  <cp:revision>165</cp:revision>
  <dcterms:created xsi:type="dcterms:W3CDTF">2017-11-13T10:11:35Z</dcterms:created>
  <dcterms:modified xsi:type="dcterms:W3CDTF">2025-05-20T12:36:40Z</dcterms:modified>
</cp:coreProperties>
</file>